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70" r:id="rId4"/>
    <p:sldId id="271" r:id="rId5"/>
    <p:sldId id="272" r:id="rId6"/>
    <p:sldId id="273" r:id="rId7"/>
    <p:sldId id="274" r:id="rId8"/>
    <p:sldId id="275" r:id="rId9"/>
    <p:sldId id="267" r:id="rId10"/>
    <p:sldId id="269" r:id="rId11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B6EB57-0D69-0317-2BDD-8AA2610072BA}" v="1" dt="2022-05-10T18:34:54.1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6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nhui Xu" userId="S::xuchunhui@cityuniversity.edu::c636905a-ee30-4cbb-8ae6-c5ca08350cf7" providerId="AD" clId="Web-{C9B6EB57-0D69-0317-2BDD-8AA2610072BA}"/>
    <pc:docChg chg="modSld">
      <pc:chgData name="Chunhui Xu" userId="S::xuchunhui@cityuniversity.edu::c636905a-ee30-4cbb-8ae6-c5ca08350cf7" providerId="AD" clId="Web-{C9B6EB57-0D69-0317-2BDD-8AA2610072BA}" dt="2022-05-10T18:34:54.147" v="0" actId="20577"/>
      <pc:docMkLst>
        <pc:docMk/>
      </pc:docMkLst>
      <pc:sldChg chg="modSp">
        <pc:chgData name="Chunhui Xu" userId="S::xuchunhui@cityuniversity.edu::c636905a-ee30-4cbb-8ae6-c5ca08350cf7" providerId="AD" clId="Web-{C9B6EB57-0D69-0317-2BDD-8AA2610072BA}" dt="2022-05-10T18:34:54.147" v="0" actId="20577"/>
        <pc:sldMkLst>
          <pc:docMk/>
          <pc:sldMk cId="324168510" sldId="256"/>
        </pc:sldMkLst>
        <pc:spChg chg="mod">
          <ac:chgData name="Chunhui Xu" userId="S::xuchunhui@cityuniversity.edu::c636905a-ee30-4cbb-8ae6-c5ca08350cf7" providerId="AD" clId="Web-{C9B6EB57-0D69-0317-2BDD-8AA2610072BA}" dt="2022-05-10T18:34:54.147" v="0" actId="20577"/>
          <ac:spMkLst>
            <pc:docMk/>
            <pc:sldMk cId="324168510" sldId="256"/>
            <ac:spMk id="3" creationId="{70374955-BB59-42F3-8BD8-70901613D21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34DAD2-3C53-0EEC-FD77-FF392445EE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/>
              <a:t>Module04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944AD-32E7-88D3-AC6B-919867C5D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/>
              <a:t>7/31/2022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CC7565-EFAE-1A59-7794-2CBD02EBE3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/>
              <a:t>IS456 Database Management Systems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CEE75-D431-E10E-1381-500EC8EE91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315360C-5F6A-439A-BF36-E09975E85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53504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/>
              <a:t>Module04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/>
              <a:t>7/31/2022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/>
              <a:t>IS456 Database Management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C0DE463-EE33-4E63-A82E-8452A6494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395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B0A-C604-4FE7-A0DB-1946ED7BC8BB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69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B0A-C604-4FE7-A0DB-1946ED7BC8BB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15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B0A-C604-4FE7-A0DB-1946ED7BC8BB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9520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B0A-C604-4FE7-A0DB-1946ED7BC8BB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10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B0A-C604-4FE7-A0DB-1946ED7BC8BB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2946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B0A-C604-4FE7-A0DB-1946ED7BC8BB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37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B0A-C604-4FE7-A0DB-1946ED7BC8BB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53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B0A-C604-4FE7-A0DB-1946ED7BC8BB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78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B0A-C604-4FE7-A0DB-1946ED7BC8BB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7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B0A-C604-4FE7-A0DB-1946ED7BC8BB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25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B0A-C604-4FE7-A0DB-1946ED7BC8BB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07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B0A-C604-4FE7-A0DB-1946ED7BC8BB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6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B0A-C604-4FE7-A0DB-1946ED7BC8BB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6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B0A-C604-4FE7-A0DB-1946ED7BC8BB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76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B0A-C604-4FE7-A0DB-1946ED7BC8BB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0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B0A-C604-4FE7-A0DB-1946ED7BC8BB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42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8DB0A-C604-4FE7-A0DB-1946ED7BC8BB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674D12D-785F-4EA5-A02E-AA8B8868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81ADD-2ED5-4217-ABA4-C4F7873E2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171" y="887117"/>
            <a:ext cx="9387282" cy="1646302"/>
          </a:xfrm>
        </p:spPr>
        <p:txBody>
          <a:bodyPr/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IS-456: Database Management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74955-BB59-42F3-8BD8-70901613D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0745" y="2880550"/>
            <a:ext cx="5905849" cy="1230056"/>
          </a:xfrm>
        </p:spPr>
        <p:txBody>
          <a:bodyPr>
            <a:normAutofit/>
          </a:bodyPr>
          <a:lstStyle/>
          <a:p>
            <a:r>
              <a:rPr lang="en-US" dirty="0"/>
              <a:t>Module 4: Application Development and Database Joins</a:t>
            </a:r>
          </a:p>
          <a:p>
            <a:pPr algn="ctr"/>
            <a:endParaRPr lang="en-US" dirty="0"/>
          </a:p>
          <a:p>
            <a:pPr algn="ctr"/>
            <a:r>
              <a:rPr lang="en-US">
                <a:ea typeface="+mn-lt"/>
                <a:cs typeface="+mn-lt"/>
              </a:rPr>
              <a:t>Summer 2022</a:t>
            </a:r>
          </a:p>
          <a:p>
            <a:pPr algn="ctr"/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A228234-D672-4D23-9D20-68606215CCCB}"/>
              </a:ext>
            </a:extLst>
          </p:cNvPr>
          <p:cNvSpPr txBox="1">
            <a:spLocks/>
          </p:cNvSpPr>
          <p:nvPr/>
        </p:nvSpPr>
        <p:spPr>
          <a:xfrm>
            <a:off x="3271706" y="5422433"/>
            <a:ext cx="4351064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CityU </a:t>
            </a:r>
          </a:p>
          <a:p>
            <a:pPr algn="ctr"/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of Seattle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68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123CA-778F-45BB-994B-7EE6109FD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43031"/>
          </a:xfrm>
        </p:spPr>
        <p:txBody>
          <a:bodyPr/>
          <a:lstStyle/>
          <a:p>
            <a:r>
              <a:rPr lang="en-US" dirty="0">
                <a:solidFill>
                  <a:srgbClr val="757575"/>
                </a:solidFill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A17EC-0AE8-4C00-AA14-9D867D058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Mukesh Negi, (2019): Fundamental of Database Management System</a:t>
            </a:r>
          </a:p>
          <a:p>
            <a:r>
              <a:rPr lang="en-US" dirty="0"/>
              <a:t>Coronel C., Morris S., (2019): Database Systems, Design, Implementation, &amp; Management</a:t>
            </a:r>
          </a:p>
          <a:p>
            <a:r>
              <a:rPr lang="en-US" dirty="0" err="1"/>
              <a:t>Adham</a:t>
            </a:r>
            <a:r>
              <a:rPr lang="en-US" dirty="0"/>
              <a:t> Saeed, (2017): Role of Database Management Systems in Supporting Information Technology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BAF5A8A-6688-48FA-A59F-C86F9B3820B0}"/>
              </a:ext>
            </a:extLst>
          </p:cNvPr>
          <p:cNvSpPr txBox="1">
            <a:spLocks/>
          </p:cNvSpPr>
          <p:nvPr/>
        </p:nvSpPr>
        <p:spPr>
          <a:xfrm>
            <a:off x="3296873" y="5761101"/>
            <a:ext cx="4351064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CityU </a:t>
            </a:r>
          </a:p>
          <a:p>
            <a:pPr algn="ctr"/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of Seattle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97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AED6-925B-4FC2-85DA-0D0BA6F0C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046" y="327172"/>
            <a:ext cx="2223081" cy="99828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8EE4B-9E29-4684-8472-93F926CF1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389" y="1488613"/>
            <a:ext cx="8596668" cy="5147079"/>
          </a:xfrm>
        </p:spPr>
        <p:txBody>
          <a:bodyPr/>
          <a:lstStyle/>
          <a:p>
            <a:pPr algn="l"/>
            <a:endParaRPr lang="en-US" sz="1800" b="1" i="0" u="none" strike="noStrike" baseline="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SQL Joins Definition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Different types of Joins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Clause Options (ORDER BY, WHERE)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Logical Operators</a:t>
            </a:r>
          </a:p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Summary</a:t>
            </a:r>
          </a:p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References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EE9D652-0D28-41BE-A8A7-0AD14672B864}"/>
              </a:ext>
            </a:extLst>
          </p:cNvPr>
          <p:cNvSpPr txBox="1">
            <a:spLocks/>
          </p:cNvSpPr>
          <p:nvPr/>
        </p:nvSpPr>
        <p:spPr>
          <a:xfrm>
            <a:off x="3556932" y="5701945"/>
            <a:ext cx="4351064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CityU </a:t>
            </a:r>
          </a:p>
          <a:p>
            <a:pPr algn="ctr"/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of Seattle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204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334C2-1970-4D4F-AD6A-8DF7E85D4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1361"/>
          </a:xfrm>
        </p:spPr>
        <p:txBody>
          <a:bodyPr/>
          <a:lstStyle/>
          <a:p>
            <a:pPr algn="ctr"/>
            <a:r>
              <a:rPr lang="en-US" dirty="0"/>
              <a:t>SQL JOINS &amp;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BDD79-B5D1-4048-8921-A0B9BE446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7999"/>
            <a:ext cx="8596668" cy="4750856"/>
          </a:xfrm>
        </p:spPr>
        <p:txBody>
          <a:bodyPr/>
          <a:lstStyle/>
          <a:p>
            <a:r>
              <a:rPr lang="en-US" dirty="0"/>
              <a:t>Definition: is a method to relate and retrieve data from two or more tables</a:t>
            </a:r>
          </a:p>
          <a:p>
            <a:r>
              <a:rPr lang="en-US" dirty="0"/>
              <a:t>Types of Joins: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</a:rPr>
              <a:t>MAJOR JOINS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Inner Join (Simple Join)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Left Outer Join (LEFT JOIN)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Right Outer Join (RIGHT JOIN)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Full Outer Join ( FULL JOIN)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</a:rPr>
              <a:t>OTHER JOINS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Natural Join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Cross Join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Recursive Joins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213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565B8-FA54-41F9-8BF7-08E39EFC0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59" y="330334"/>
            <a:ext cx="9362113" cy="6330525"/>
          </a:xfrm>
        </p:spPr>
        <p:txBody>
          <a:bodyPr>
            <a:normAutofit fontScale="47500" lnSpcReduction="20000"/>
          </a:bodyPr>
          <a:lstStyle/>
          <a:p>
            <a:r>
              <a:rPr lang="en-US" sz="2500" dirty="0"/>
              <a:t>INNER JOIN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500" dirty="0"/>
              <a:t>LEFT JOIN 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500" dirty="0"/>
              <a:t>RIGHT JOIN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500" dirty="0"/>
              <a:t>FULL JOIN                              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D311B-D184-438A-B1F8-1DE1201B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76" y="330334"/>
            <a:ext cx="2298584" cy="1338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DBA06-180E-452C-A944-86BE86030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75" y="1975402"/>
            <a:ext cx="2298583" cy="13939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0F3D6A-859F-4AE9-8A43-3BBC9FB8F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75" y="3591482"/>
            <a:ext cx="2298582" cy="12975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0B9313-0827-4A30-9EEB-51412FB97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74" y="5111169"/>
            <a:ext cx="2298581" cy="133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62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AB49D-CA07-4236-B92A-D24464BAE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055" y="1770077"/>
            <a:ext cx="8596668" cy="4177717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Natural Join: </a:t>
            </a:r>
            <a:r>
              <a:rPr lang="en-US" dirty="0"/>
              <a:t>returns all rows with matching values in the matching columns and eliminates duplicate columns.</a:t>
            </a:r>
          </a:p>
          <a:p>
            <a:pPr marL="0" indent="0">
              <a:buNone/>
            </a:pPr>
            <a:r>
              <a:rPr lang="en-US" dirty="0"/>
              <a:t>Syntax: SELECT column-list FROM table1 NATURAL JOIN table2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Cross Join: </a:t>
            </a:r>
            <a:r>
              <a:rPr lang="en-US" dirty="0">
                <a:solidFill>
                  <a:schemeClr val="tx1"/>
                </a:solidFill>
              </a:rPr>
              <a:t>performs a relational product (known as cartesian product) of two tables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Syntax: SELECT column-list FROM table 1 CROSS JOIN table2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Recursive Join: </a:t>
            </a:r>
            <a:r>
              <a:rPr lang="en-US" dirty="0">
                <a:solidFill>
                  <a:schemeClr val="tx1"/>
                </a:solidFill>
              </a:rPr>
              <a:t>A table alias is especially useful when a table must be joined to itself in a recursive query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5D98A8-353B-4851-8815-EB91A8824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609600"/>
            <a:ext cx="5016617" cy="673916"/>
          </a:xfrm>
        </p:spPr>
        <p:txBody>
          <a:bodyPr/>
          <a:lstStyle/>
          <a:p>
            <a:pPr algn="ctr"/>
            <a:r>
              <a:rPr lang="en-US" dirty="0"/>
              <a:t>JOINS Continue</a:t>
            </a:r>
          </a:p>
        </p:txBody>
      </p:sp>
    </p:spTree>
    <p:extLst>
      <p:ext uri="{BB962C8B-B14F-4D97-AF65-F5344CB8AC3E}">
        <p14:creationId xmlns:p14="http://schemas.microsoft.com/office/powerpoint/2010/main" val="2977589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92714-8ADF-4799-963D-60B0EC3A4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9417"/>
          </a:xfrm>
        </p:spPr>
        <p:txBody>
          <a:bodyPr/>
          <a:lstStyle/>
          <a:p>
            <a:pPr algn="ctr"/>
            <a:r>
              <a:rPr lang="en-US" dirty="0"/>
              <a:t>ORDER BY Clause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86376-8AFE-4041-B2DB-07C9C5603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7465"/>
            <a:ext cx="8596668" cy="5230535"/>
          </a:xfrm>
        </p:spPr>
        <p:txBody>
          <a:bodyPr/>
          <a:lstStyle/>
          <a:p>
            <a:r>
              <a:rPr lang="en-US" dirty="0"/>
              <a:t>The ORDER BY Clause is especially useful when the listing order is important to us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Syntax: </a:t>
            </a:r>
            <a:r>
              <a:rPr lang="en-US" dirty="0"/>
              <a:t>SELECT        </a:t>
            </a:r>
            <a:r>
              <a:rPr lang="en-US" dirty="0" err="1"/>
              <a:t>columnlist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FROM           </a:t>
            </a:r>
            <a:r>
              <a:rPr lang="en-US" dirty="0" err="1"/>
              <a:t>tablelist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[ORDER BY     </a:t>
            </a:r>
            <a:r>
              <a:rPr lang="en-US" dirty="0" err="1"/>
              <a:t>columnlist</a:t>
            </a:r>
            <a:r>
              <a:rPr lang="en-US" dirty="0"/>
              <a:t> [ASC|DESC]];</a:t>
            </a:r>
          </a:p>
          <a:p>
            <a:pPr marL="0" indent="0">
              <a:buNone/>
            </a:pPr>
            <a:r>
              <a:rPr lang="en-US" dirty="0"/>
              <a:t>NOTE: You have the option of declaring the order type-ascending or descending. (the default order is ascending).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12B52-D2BB-4122-A74C-19191E6FA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70" y="3980707"/>
            <a:ext cx="5073932" cy="249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27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CCCF1-CCB9-4A32-A9AF-4E2EDF54F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1028"/>
          </a:xfrm>
        </p:spPr>
        <p:txBody>
          <a:bodyPr/>
          <a:lstStyle/>
          <a:p>
            <a:pPr algn="ctr"/>
            <a:r>
              <a:rPr lang="en-US" dirty="0"/>
              <a:t>WHERE Clause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C1F48-22D6-4236-820C-034286C66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8073"/>
            <a:ext cx="9196508" cy="5129867"/>
          </a:xfrm>
        </p:spPr>
        <p:txBody>
          <a:bodyPr/>
          <a:lstStyle/>
          <a:p>
            <a:r>
              <a:rPr lang="en-US" dirty="0"/>
              <a:t>Using WHERE clause to add conditional restrictions to the SELECT statement that limit the rows returned by the query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Syntax: </a:t>
            </a:r>
            <a:r>
              <a:rPr lang="en-US" dirty="0">
                <a:solidFill>
                  <a:schemeClr val="tx1"/>
                </a:solidFill>
              </a:rPr>
              <a:t>SELECT      </a:t>
            </a:r>
            <a:r>
              <a:rPr lang="en-US" dirty="0" err="1">
                <a:solidFill>
                  <a:schemeClr val="tx1"/>
                </a:solidFill>
              </a:rPr>
              <a:t>columnlist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   FROM         </a:t>
            </a:r>
            <a:r>
              <a:rPr lang="en-US" dirty="0" err="1">
                <a:solidFill>
                  <a:schemeClr val="tx1"/>
                </a:solidFill>
              </a:rPr>
              <a:t>tablelist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   [WHERE      </a:t>
            </a:r>
            <a:r>
              <a:rPr lang="en-US" dirty="0" err="1">
                <a:solidFill>
                  <a:schemeClr val="tx1"/>
                </a:solidFill>
              </a:rPr>
              <a:t>conditionlist</a:t>
            </a:r>
            <a:r>
              <a:rPr lang="en-US" dirty="0">
                <a:solidFill>
                  <a:schemeClr val="tx1"/>
                </a:solidFill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   [ORDER BY  </a:t>
            </a:r>
            <a:r>
              <a:rPr lang="en-US" dirty="0" err="1">
                <a:solidFill>
                  <a:schemeClr val="tx1"/>
                </a:solidFill>
              </a:rPr>
              <a:t>columnlist</a:t>
            </a:r>
            <a:r>
              <a:rPr lang="en-US" dirty="0">
                <a:solidFill>
                  <a:schemeClr val="tx1"/>
                </a:solidFill>
              </a:rPr>
              <a:t> [ASC|DESC]];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>
                <a:solidFill>
                  <a:schemeClr val="accent4"/>
                </a:solidFill>
              </a:rPr>
              <a:t>Comparison Operators</a:t>
            </a:r>
          </a:p>
          <a:p>
            <a:pPr marL="0" indent="0">
              <a:buNone/>
            </a:pP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03A31-2BC0-4CBB-A607-09D70F094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92" y="4144160"/>
            <a:ext cx="6971252" cy="245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85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0166C-382B-4C21-AEE4-D8569712D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4250"/>
          </a:xfrm>
        </p:spPr>
        <p:txBody>
          <a:bodyPr/>
          <a:lstStyle/>
          <a:p>
            <a:pPr algn="ctr"/>
            <a:r>
              <a:rPr lang="en-US" dirty="0"/>
              <a:t>Logical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1F1EF-2120-4D4F-A186-1D586FA55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33851"/>
            <a:ext cx="8596668" cy="5276674"/>
          </a:xfrm>
        </p:spPr>
        <p:txBody>
          <a:bodyPr/>
          <a:lstStyle/>
          <a:p>
            <a:r>
              <a:rPr lang="en-US" dirty="0"/>
              <a:t>There are three </a:t>
            </a:r>
            <a:r>
              <a:rPr lang="en-US" b="1" dirty="0"/>
              <a:t>Logical Operators;</a:t>
            </a:r>
          </a:p>
          <a:p>
            <a:pPr>
              <a:buFont typeface="+mj-lt"/>
              <a:buAutoNum type="arabicPeriod"/>
            </a:pPr>
            <a:r>
              <a:rPr lang="en-US" dirty="0"/>
              <a:t>AND</a:t>
            </a:r>
          </a:p>
          <a:p>
            <a:pPr>
              <a:buFont typeface="+mj-lt"/>
              <a:buAutoNum type="arabicPeriod"/>
            </a:pPr>
            <a:r>
              <a:rPr lang="en-US" dirty="0"/>
              <a:t>OR</a:t>
            </a:r>
          </a:p>
          <a:p>
            <a:pPr>
              <a:buFont typeface="+mj-lt"/>
              <a:buAutoNum type="arabicPeriod"/>
            </a:pPr>
            <a:r>
              <a:rPr lang="en-US" dirty="0"/>
              <a:t>NOT 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Roboto"/>
              </a:rPr>
              <a:t>These </a:t>
            </a:r>
            <a:r>
              <a:rPr lang="en-US" b="1" i="0" dirty="0">
                <a:solidFill>
                  <a:srgbClr val="222222"/>
                </a:solidFill>
                <a:effectLst/>
                <a:latin typeface="Roboto"/>
              </a:rPr>
              <a:t>operators</a:t>
            </a:r>
            <a:r>
              <a:rPr lang="en-US" b="0" i="0" dirty="0">
                <a:solidFill>
                  <a:srgbClr val="222222"/>
                </a:solidFill>
                <a:effectLst/>
                <a:latin typeface="Roboto"/>
              </a:rPr>
              <a:t> compare two conditions at a time to determine whether a row can be selected for the output.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Roboto"/>
              </a:rPr>
              <a:t>When retrieving data using a SELECT statement, you can use </a:t>
            </a:r>
            <a:r>
              <a:rPr lang="en-US" b="1" i="0" dirty="0">
                <a:solidFill>
                  <a:srgbClr val="222222"/>
                </a:solidFill>
                <a:effectLst/>
                <a:latin typeface="Roboto"/>
              </a:rPr>
              <a:t>logical operators</a:t>
            </a:r>
            <a:r>
              <a:rPr lang="en-US" b="0" i="0" dirty="0">
                <a:solidFill>
                  <a:srgbClr val="222222"/>
                </a:solidFill>
                <a:effectLst/>
                <a:latin typeface="Roboto"/>
              </a:rPr>
              <a:t> in the WHERE clause, which allows you to combine more than one condition.</a:t>
            </a:r>
            <a:endParaRPr lang="en-US" dirty="0">
              <a:solidFill>
                <a:srgbClr val="222222"/>
              </a:solidFill>
              <a:latin typeface="Roboto"/>
            </a:endParaRPr>
          </a:p>
          <a:p>
            <a:endParaRPr lang="en-US" dirty="0">
              <a:solidFill>
                <a:srgbClr val="222222"/>
              </a:solidFill>
              <a:latin typeface="Roboto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22222"/>
                </a:solidFill>
                <a:latin typeface="Roboto"/>
              </a:rPr>
              <a:t>NOTE: The logical operator AND has the same SQL syntax requirement as OR.</a:t>
            </a:r>
          </a:p>
          <a:p>
            <a:pPr marL="0" indent="0">
              <a:buNone/>
            </a:pPr>
            <a:r>
              <a:rPr lang="en-US" dirty="0">
                <a:solidFill>
                  <a:srgbClr val="222222"/>
                </a:solidFill>
                <a:latin typeface="Roboto"/>
              </a:rPr>
              <a:t>NOTE; We can combine the logical OR with the logical AND to place further restrictions on the output.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597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B499-EE24-40B7-9DA7-1BF3CBB8E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757575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81215-2F49-4675-803B-D5B33A121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2767012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SQL Joins Definition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Different types of Joins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Clause Options (ORDER BY, WHERE)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Logical Operators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BC7A3F2-F8D3-4B6B-BF85-399C2B5F0A31}"/>
              </a:ext>
            </a:extLst>
          </p:cNvPr>
          <p:cNvSpPr txBox="1">
            <a:spLocks/>
          </p:cNvSpPr>
          <p:nvPr/>
        </p:nvSpPr>
        <p:spPr>
          <a:xfrm>
            <a:off x="3313651" y="5761101"/>
            <a:ext cx="4351064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CityU </a:t>
            </a:r>
          </a:p>
          <a:p>
            <a:pPr algn="ctr"/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of Seattle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71351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552</TotalTime>
  <Words>453</Words>
  <Application>Microsoft Office PowerPoint</Application>
  <PresentationFormat>Widescreen</PresentationFormat>
  <Paragraphs>100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Courier New</vt:lpstr>
      <vt:lpstr>Roboto</vt:lpstr>
      <vt:lpstr>Times New Roman</vt:lpstr>
      <vt:lpstr>Trebuchet MS</vt:lpstr>
      <vt:lpstr>Wingdings 3</vt:lpstr>
      <vt:lpstr>Facet</vt:lpstr>
      <vt:lpstr>IS-456: Database Management Systems</vt:lpstr>
      <vt:lpstr>Topics</vt:lpstr>
      <vt:lpstr>SQL JOINS &amp; Types</vt:lpstr>
      <vt:lpstr>PowerPoint Presentation</vt:lpstr>
      <vt:lpstr>JOINS Continue</vt:lpstr>
      <vt:lpstr>ORDER BY Clause Options</vt:lpstr>
      <vt:lpstr>WHERE Clause Options</vt:lpstr>
      <vt:lpstr>Logical Operators</vt:lpstr>
      <vt:lpstr>Summary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IS-456: Database Management Systems</dc:title>
  <dc:creator>Farzin Bahadori</dc:creator>
  <cp:lastModifiedBy>Thaddeus Thomas</cp:lastModifiedBy>
  <cp:revision>59</cp:revision>
  <cp:lastPrinted>2022-07-25T22:32:11Z</cp:lastPrinted>
  <dcterms:created xsi:type="dcterms:W3CDTF">2020-09-21T16:46:11Z</dcterms:created>
  <dcterms:modified xsi:type="dcterms:W3CDTF">2022-07-25T22:32:18Z</dcterms:modified>
</cp:coreProperties>
</file>